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r-HR"/>
              <a:t>Kliknite da biste uredili stil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r-HR"/>
              <a:t>Kliknite da biste uredili stil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r-HR"/>
              <a:t>Kliknite da biste uredili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r-HR"/>
              <a:t>Kliknite da biste uredili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r-HR"/>
              <a:t>Kliknite da biste uredili stil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2A54C80-263E-416B-A8E0-580EDEADCBDC}" type="datetimeFigureOut">
              <a:rPr lang="en-US" dirty="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4/8/2020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8" Type="http://schemas.openxmlformats.org/officeDocument/2006/relationships/hyperlink" Target="https://en.m.wikipedia.org/wiki/Consolation_prize" TargetMode="External" /><Relationship Id="rId3" Type="http://schemas.openxmlformats.org/officeDocument/2006/relationships/hyperlink" Target="https://en.m.wikipedia.org/wiki/Game" TargetMode="External" /><Relationship Id="rId7" Type="http://schemas.openxmlformats.org/officeDocument/2006/relationships/hyperlink" Target="https://en.m.wikipedia.org/wiki/Candy" TargetMode="External" /><Relationship Id="rId2" Type="http://schemas.openxmlformats.org/officeDocument/2006/relationships/image" Target="../media/image2.jpeg" /><Relationship Id="rId1" Type="http://schemas.openxmlformats.org/officeDocument/2006/relationships/slideLayout" Target="../slideLayouts/slideLayout2.xml" /><Relationship Id="rId6" Type="http://schemas.openxmlformats.org/officeDocument/2006/relationships/hyperlink" Target="https://en.m.wikipedia.org/wiki/Chocolate" TargetMode="External" /><Relationship Id="rId5" Type="http://schemas.openxmlformats.org/officeDocument/2006/relationships/hyperlink" Target="https://en.m.wikipedia.org/wiki/Easter_egg" TargetMode="External" /><Relationship Id="rId10" Type="http://schemas.openxmlformats.org/officeDocument/2006/relationships/hyperlink" Target="https://en.m.wikipedia.org/wiki/Egg_tapping" TargetMode="External" /><Relationship Id="rId4" Type="http://schemas.openxmlformats.org/officeDocument/2006/relationships/hyperlink" Target="https://en.m.wikipedia.org/wiki/Decorated_egg" TargetMode="External" /><Relationship Id="rId9" Type="http://schemas.openxmlformats.org/officeDocument/2006/relationships/hyperlink" Target="https://en.m.wikipedia.org/wiki/Booby_prize" TargetMode="External" /></Relationships>
</file>

<file path=ppt/slides/_rels/slide3.xml.rels><?xml version="1.0" encoding="UTF-8" standalone="yes"?>
<Relationships xmlns="http://schemas.openxmlformats.org/package/2006/relationships"><Relationship Id="rId8" Type="http://schemas.openxmlformats.org/officeDocument/2006/relationships/hyperlink" Target="https://en.m.wikipedia.org/wiki/Easter_Bunny" TargetMode="External" /><Relationship Id="rId3" Type="http://schemas.openxmlformats.org/officeDocument/2006/relationships/hyperlink" Target="https://en.m.wikipedia.org/wiki/Easter" TargetMode="External" /><Relationship Id="rId7" Type="http://schemas.openxmlformats.org/officeDocument/2006/relationships/hyperlink" Target="https://en.m.wikipedia.org/wiki/Christ" TargetMode="External" /><Relationship Id="rId2" Type="http://schemas.openxmlformats.org/officeDocument/2006/relationships/hyperlink" Target="https://en.m.wikipedia.org/wiki/Earth" TargetMode="External" /><Relationship Id="rId1" Type="http://schemas.openxmlformats.org/officeDocument/2006/relationships/slideLayout" Target="../slideLayouts/slideLayout2.xml" /><Relationship Id="rId6" Type="http://schemas.openxmlformats.org/officeDocument/2006/relationships/hyperlink" Target="https://en.m.wikipedia.org/wiki/Resurrection_of_Jesus" TargetMode="External" /><Relationship Id="rId5" Type="http://schemas.openxmlformats.org/officeDocument/2006/relationships/hyperlink" Target="https://en.m.wikipedia.org/wiki/Christian_symbols" TargetMode="External" /><Relationship Id="rId4" Type="http://schemas.openxmlformats.org/officeDocument/2006/relationships/hyperlink" Target="https://en.m.wikipedia.org/wiki/Christians" TargetMode="External" /></Relationships>
</file>

<file path=ppt/slides/_rels/slide4.xml.rels><?xml version="1.0" encoding="UTF-8" standalone="yes"?>
<Relationships xmlns="http://schemas.openxmlformats.org/package/2006/relationships"><Relationship Id="rId3" Type="http://schemas.openxmlformats.org/officeDocument/2006/relationships/hyperlink" Target="https://en.m.wikipedia.org/wiki/Easter" TargetMode="External" /><Relationship Id="rId7" Type="http://schemas.openxmlformats.org/officeDocument/2006/relationships/hyperlink" Target="https://en.m.wikipedia.org/wiki/New_World" TargetMode="External" /><Relationship Id="rId2" Type="http://schemas.openxmlformats.org/officeDocument/2006/relationships/hyperlink" Target="https://en.m.wikipedia.org/wiki/Egg_(food)" TargetMode="External" /><Relationship Id="rId1" Type="http://schemas.openxmlformats.org/officeDocument/2006/relationships/slideLayout" Target="../slideLayouts/slideLayout2.xml" /><Relationship Id="rId6" Type="http://schemas.openxmlformats.org/officeDocument/2006/relationships/hyperlink" Target="https://en.m.wikipedia.org/wiki/Easter_Bunny" TargetMode="External" /><Relationship Id="rId5" Type="http://schemas.openxmlformats.org/officeDocument/2006/relationships/hyperlink" Target="https://en.m.wikipedia.org/wiki/Decorated_egg" TargetMode="External" /><Relationship Id="rId4" Type="http://schemas.openxmlformats.org/officeDocument/2006/relationships/hyperlink" Target="https://en.m.wikipedia.org/wiki/Hard-boiled_egg" TargetMode="External" /></Relationships>
</file>

<file path=ppt/slides/_rels/slide5.xml.rels><?xml version="1.0" encoding="UTF-8" standalone="yes"?>
<Relationships xmlns="http://schemas.openxmlformats.org/package/2006/relationships"><Relationship Id="rId2" Type="http://schemas.openxmlformats.org/officeDocument/2006/relationships/hyperlink" Target="https://en.m.wikipedia.org/wiki/Hard-boiled_egg" TargetMode="Externa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Slika 4">
            <a:extLst>
              <a:ext uri="{FF2B5EF4-FFF2-40B4-BE49-F238E27FC236}">
                <a16:creationId xmlns:a16="http://schemas.microsoft.com/office/drawing/2014/main" id="{8127F9D8-7C49-264D-87E4-58858A27A9FC}"/>
              </a:ext>
            </a:extLst>
          </p:cNvPr>
          <p:cNvPicPr>
            <a:picLocks noChangeAspect="1"/>
          </p:cNvPicPr>
          <p:nvPr/>
        </p:nvPicPr>
        <p:blipFill rotWithShape="1">
          <a:blip r:embed="rId2"/>
          <a:srcRect l="35334" t="9091" r="8746"/>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Naslov 1">
            <a:extLst>
              <a:ext uri="{FF2B5EF4-FFF2-40B4-BE49-F238E27FC236}">
                <a16:creationId xmlns:a16="http://schemas.microsoft.com/office/drawing/2014/main" id="{F007FE39-2CA0-D142-9E52-F233F3100C77}"/>
              </a:ext>
            </a:extLst>
          </p:cNvPr>
          <p:cNvSpPr>
            <a:spLocks noGrp="1"/>
          </p:cNvSpPr>
          <p:nvPr>
            <p:ph type="ctrTitle" idx="4294967295"/>
          </p:nvPr>
        </p:nvSpPr>
        <p:spPr>
          <a:xfrm>
            <a:off x="668867" y="1678666"/>
            <a:ext cx="4088190" cy="2369093"/>
          </a:xfrm>
        </p:spPr>
        <p:txBody>
          <a:bodyPr vert="horz" lIns="91440" tIns="45720" rIns="91440" bIns="45720" rtlCol="0" anchor="b">
            <a:noAutofit/>
          </a:bodyPr>
          <a:lstStyle/>
          <a:p>
            <a:pPr algn="r"/>
            <a:r>
              <a:rPr lang="en-US" sz="4800"/>
              <a:t>EASTER</a:t>
            </a:r>
          </a:p>
        </p:txBody>
      </p:sp>
      <p:cxnSp>
        <p:nvCxnSpPr>
          <p:cNvPr id="41" name="Straight Connector 2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2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99375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67F2369-ED04-F443-B53D-8BEB39E94DF5}"/>
              </a:ext>
            </a:extLst>
          </p:cNvPr>
          <p:cNvSpPr>
            <a:spLocks noGrp="1"/>
          </p:cNvSpPr>
          <p:nvPr>
            <p:ph type="title"/>
          </p:nvPr>
        </p:nvSpPr>
        <p:spPr>
          <a:xfrm>
            <a:off x="677334" y="609600"/>
            <a:ext cx="8596668" cy="1320800"/>
          </a:xfrm>
        </p:spPr>
        <p:txBody>
          <a:bodyPr anchor="t">
            <a:normAutofit/>
          </a:bodyPr>
          <a:lstStyle/>
          <a:p>
            <a:r>
              <a:rPr lang="hr-HR"/>
              <a:t>EGG HUNT</a:t>
            </a:r>
            <a:endParaRPr lang="sr-Latn-RS"/>
          </a:p>
        </p:txBody>
      </p:sp>
      <p:pic>
        <p:nvPicPr>
          <p:cNvPr id="6" name="Slika 6">
            <a:extLst>
              <a:ext uri="{FF2B5EF4-FFF2-40B4-BE49-F238E27FC236}">
                <a16:creationId xmlns:a16="http://schemas.microsoft.com/office/drawing/2014/main" id="{23DBA0E4-8706-344A-B268-623CC3EC9C6F}"/>
              </a:ext>
            </a:extLst>
          </p:cNvPr>
          <p:cNvPicPr>
            <a:picLocks noChangeAspect="1"/>
          </p:cNvPicPr>
          <p:nvPr/>
        </p:nvPicPr>
        <p:blipFill>
          <a:blip r:embed="rId2"/>
          <a:stretch>
            <a:fillRect/>
          </a:stretch>
        </p:blipFill>
        <p:spPr>
          <a:xfrm>
            <a:off x="1056658" y="2159331"/>
            <a:ext cx="2437604" cy="3651842"/>
          </a:xfrm>
          <a:prstGeom prst="rect">
            <a:avLst/>
          </a:prstGeom>
        </p:spPr>
      </p:pic>
      <p:sp>
        <p:nvSpPr>
          <p:cNvPr id="3" name="Rezervirano mjesto sadržaja 2">
            <a:extLst>
              <a:ext uri="{FF2B5EF4-FFF2-40B4-BE49-F238E27FC236}">
                <a16:creationId xmlns:a16="http://schemas.microsoft.com/office/drawing/2014/main" id="{619B2B16-9927-624F-B4CE-1327AEC63A58}"/>
              </a:ext>
            </a:extLst>
          </p:cNvPr>
          <p:cNvSpPr>
            <a:spLocks noGrp="1"/>
          </p:cNvSpPr>
          <p:nvPr>
            <p:ph idx="1"/>
          </p:nvPr>
        </p:nvSpPr>
        <p:spPr>
          <a:xfrm>
            <a:off x="4063160" y="2160589"/>
            <a:ext cx="5207839" cy="3880773"/>
          </a:xfrm>
        </p:spPr>
        <p:txBody>
          <a:bodyPr>
            <a:normAutofit/>
          </a:bodyPr>
          <a:lstStyle/>
          <a:p>
            <a:pPr>
              <a:lnSpc>
                <a:spcPct val="90000"/>
              </a:lnSpc>
            </a:pPr>
            <a:r>
              <a:rPr lang="hr-HR" sz="1700" b="1" i="0">
                <a:effectLst/>
                <a:latin typeface="-apple-system"/>
              </a:rPr>
              <a:t>egg hunt</a:t>
            </a:r>
            <a:r>
              <a:rPr lang="hr-HR" sz="1700" b="0" i="0">
                <a:effectLst/>
                <a:latin typeface="-apple-system"/>
              </a:rPr>
              <a:t> is a </a:t>
            </a:r>
            <a:r>
              <a:rPr lang="hr-HR" sz="1700" b="0" i="0" u="none" strike="noStrike">
                <a:effectLst/>
                <a:latin typeface="-apple-system"/>
                <a:hlinkClick r:id="rId3" tooltip="Game"/>
              </a:rPr>
              <a:t>game</a:t>
            </a:r>
            <a:r>
              <a:rPr lang="hr-HR" sz="1700" b="0" i="0">
                <a:effectLst/>
                <a:latin typeface="-apple-system"/>
              </a:rPr>
              <a:t> during which </a:t>
            </a:r>
            <a:r>
              <a:rPr lang="hr-HR" sz="1700" b="0" i="0" u="none" strike="noStrike">
                <a:effectLst/>
                <a:latin typeface="-apple-system"/>
                <a:hlinkClick r:id="rId4" tooltip="Decorated egg"/>
              </a:rPr>
              <a:t>decorated eggs</a:t>
            </a:r>
            <a:r>
              <a:rPr lang="hr-HR" sz="1700" b="0" i="0">
                <a:effectLst/>
                <a:latin typeface="-apple-system"/>
              </a:rPr>
              <a:t> or </a:t>
            </a:r>
            <a:r>
              <a:rPr lang="hr-HR" sz="1700" b="0" i="0" u="none" strike="noStrike">
                <a:effectLst/>
                <a:latin typeface="-apple-system"/>
                <a:hlinkClick r:id="rId5" tooltip="Easter egg"/>
              </a:rPr>
              <a:t>Easter eggs</a:t>
            </a:r>
            <a:r>
              <a:rPr lang="hr-HR" sz="1700" b="0" i="0">
                <a:effectLst/>
                <a:latin typeface="-apple-system"/>
              </a:rPr>
              <a:t> are hidden for children to find. Real hard-boiled eggs, which are typically dyed or painted, artificial eggs made of plastic filled with </a:t>
            </a:r>
            <a:r>
              <a:rPr lang="hr-HR" sz="1700" b="0" i="0" u="none" strike="noStrike">
                <a:effectLst/>
                <a:latin typeface="-apple-system"/>
                <a:hlinkClick r:id="rId6" tooltip="Chocolate"/>
              </a:rPr>
              <a:t>chocolate</a:t>
            </a:r>
            <a:r>
              <a:rPr lang="hr-HR" sz="1700" b="0" i="0">
                <a:effectLst/>
                <a:latin typeface="-apple-system"/>
              </a:rPr>
              <a:t> or </a:t>
            </a:r>
            <a:r>
              <a:rPr lang="hr-HR" sz="1700" b="0" i="0" u="none" strike="noStrike">
                <a:effectLst/>
                <a:latin typeface="-apple-system"/>
                <a:hlinkClick r:id="rId7" tooltip="Candy"/>
              </a:rPr>
              <a:t>candies</a:t>
            </a:r>
            <a:r>
              <a:rPr lang="hr-HR" sz="1700" b="0" i="0">
                <a:effectLst/>
                <a:latin typeface="-apple-system"/>
              </a:rPr>
              <a:t>, or foil-wrapped egg-shaped chocolates of various sizes are hidden in various places. The game is often played outdoors, but can also be played indoors. The children typically collect the eggs in a basket. </a:t>
            </a:r>
          </a:p>
          <a:p>
            <a:pPr>
              <a:lnSpc>
                <a:spcPct val="90000"/>
              </a:lnSpc>
            </a:pPr>
            <a:r>
              <a:rPr lang="hr-HR" sz="1700" b="0" i="0">
                <a:effectLst/>
                <a:latin typeface="-apple-system"/>
              </a:rPr>
              <a:t>When the hunt is over, prizes may be given out for various achievements, such as the largest number of eggs collected, for the largest or smallest egg, for the most eggs of a specific color, </a:t>
            </a:r>
            <a:r>
              <a:rPr lang="hr-HR" sz="1700" b="0" i="0" u="none" strike="noStrike">
                <a:effectLst/>
                <a:latin typeface="-apple-system"/>
                <a:hlinkClick r:id="rId8" tooltip="Consolation prize"/>
              </a:rPr>
              <a:t>consolation prizes</a:t>
            </a:r>
            <a:r>
              <a:rPr lang="hr-HR" sz="1700" b="0" i="0">
                <a:effectLst/>
                <a:latin typeface="-apple-system"/>
              </a:rPr>
              <a:t> or </a:t>
            </a:r>
            <a:r>
              <a:rPr lang="hr-HR" sz="1700" b="0" i="0" u="none" strike="noStrike">
                <a:effectLst/>
                <a:latin typeface="-apple-system"/>
                <a:hlinkClick r:id="rId9" tooltip="Booby prize"/>
              </a:rPr>
              <a:t>booby prizes</a:t>
            </a:r>
            <a:r>
              <a:rPr lang="hr-HR" sz="1700" b="0" i="0">
                <a:effectLst/>
                <a:latin typeface="-apple-system"/>
              </a:rPr>
              <a:t>.Real eggs may further be used in </a:t>
            </a:r>
            <a:r>
              <a:rPr lang="hr-HR" sz="1700" b="0" i="0" u="none" strike="noStrike">
                <a:effectLst/>
                <a:latin typeface="-apple-system"/>
                <a:hlinkClick r:id="rId10" tooltip="Egg tapping"/>
              </a:rPr>
              <a:t>egg tapping</a:t>
            </a:r>
            <a:r>
              <a:rPr lang="hr-HR" sz="1700" b="0" i="0">
                <a:effectLst/>
                <a:latin typeface="-apple-system"/>
              </a:rPr>
              <a:t> contests.</a:t>
            </a:r>
            <a:endParaRPr lang="sr-Latn-RS" sz="1700"/>
          </a:p>
        </p:txBody>
      </p:sp>
    </p:spTree>
    <p:extLst>
      <p:ext uri="{BB962C8B-B14F-4D97-AF65-F5344CB8AC3E}">
        <p14:creationId xmlns:p14="http://schemas.microsoft.com/office/powerpoint/2010/main" val="3444216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D53FB1-527D-794F-A5CF-1E9DDD9F0287}"/>
              </a:ext>
            </a:extLst>
          </p:cNvPr>
          <p:cNvSpPr>
            <a:spLocks noGrp="1"/>
          </p:cNvSpPr>
          <p:nvPr>
            <p:ph type="title"/>
          </p:nvPr>
        </p:nvSpPr>
        <p:spPr/>
        <p:txBody>
          <a:bodyPr>
            <a:normAutofit/>
          </a:bodyPr>
          <a:lstStyle/>
          <a:p>
            <a:r>
              <a:rPr lang="hr-HR" sz="5400"/>
              <a:t>HISTORY</a:t>
            </a:r>
            <a:endParaRPr lang="sr-Latn-RS" sz="5400"/>
          </a:p>
        </p:txBody>
      </p:sp>
      <p:sp>
        <p:nvSpPr>
          <p:cNvPr id="3" name="Rezervirano mjesto sadržaja 2">
            <a:extLst>
              <a:ext uri="{FF2B5EF4-FFF2-40B4-BE49-F238E27FC236}">
                <a16:creationId xmlns:a16="http://schemas.microsoft.com/office/drawing/2014/main" id="{CA58A56C-1B95-CC42-A100-5AE8A773D046}"/>
              </a:ext>
            </a:extLst>
          </p:cNvPr>
          <p:cNvSpPr>
            <a:spLocks noGrp="1"/>
          </p:cNvSpPr>
          <p:nvPr>
            <p:ph idx="1"/>
          </p:nvPr>
        </p:nvSpPr>
        <p:spPr>
          <a:xfrm>
            <a:off x="677334" y="1859333"/>
            <a:ext cx="8884142" cy="4697411"/>
          </a:xfrm>
        </p:spPr>
        <p:txBody>
          <a:bodyPr>
            <a:normAutofit/>
          </a:bodyPr>
          <a:lstStyle/>
          <a:p>
            <a:r>
              <a:rPr lang="hr-HR" sz="2000" b="0" i="0">
                <a:solidFill>
                  <a:srgbClr val="222222"/>
                </a:solidFill>
                <a:effectLst/>
                <a:latin typeface="-apple-system"/>
              </a:rPr>
              <a:t>The egg was a symbol of the rebirth of the </a:t>
            </a:r>
            <a:r>
              <a:rPr lang="hr-HR" sz="2000" b="0" i="0" u="none" strike="noStrike">
                <a:solidFill>
                  <a:srgbClr val="6B4BA1"/>
                </a:solidFill>
                <a:effectLst/>
                <a:latin typeface="-apple-system"/>
                <a:hlinkClick r:id="rId2" tooltip="Earth"/>
              </a:rPr>
              <a:t>earth</a:t>
            </a:r>
            <a:r>
              <a:rPr lang="hr-HR" sz="2000" b="0" i="0">
                <a:solidFill>
                  <a:srgbClr val="222222"/>
                </a:solidFill>
                <a:effectLst/>
                <a:latin typeface="-apple-system"/>
              </a:rPr>
              <a:t> in pre-Christian celebrations of spring. However, the </a:t>
            </a:r>
            <a:r>
              <a:rPr lang="hr-HR" sz="2000" b="0" i="0" u="none" strike="noStrike">
                <a:solidFill>
                  <a:srgbClr val="6B4BA1"/>
                </a:solidFill>
                <a:effectLst/>
                <a:latin typeface="-apple-system"/>
                <a:hlinkClick r:id="rId3" tooltip="Easter"/>
              </a:rPr>
              <a:t>Easter</a:t>
            </a:r>
            <a:r>
              <a:rPr lang="hr-HR" sz="2000" b="0" i="0">
                <a:solidFill>
                  <a:srgbClr val="222222"/>
                </a:solidFill>
                <a:effectLst/>
                <a:latin typeface="-apple-system"/>
              </a:rPr>
              <a:t> egg itself was defined by early </a:t>
            </a:r>
            <a:r>
              <a:rPr lang="hr-HR" sz="2000" b="0" i="0" u="none" strike="noStrike">
                <a:solidFill>
                  <a:srgbClr val="6B4BA1"/>
                </a:solidFill>
                <a:effectLst/>
                <a:latin typeface="-apple-system"/>
                <a:hlinkClick r:id="rId4" tooltip="Christians"/>
              </a:rPr>
              <a:t>Christians</a:t>
            </a:r>
            <a:r>
              <a:rPr lang="hr-HR" sz="2000" b="0" i="0">
                <a:solidFill>
                  <a:srgbClr val="222222"/>
                </a:solidFill>
                <a:effectLst/>
                <a:latin typeface="-apple-system"/>
              </a:rPr>
              <a:t> as an Easter </a:t>
            </a:r>
            <a:r>
              <a:rPr lang="hr-HR" sz="2000" b="0" i="0" u="none" strike="noStrike">
                <a:solidFill>
                  <a:srgbClr val="6B4BA1"/>
                </a:solidFill>
                <a:effectLst/>
                <a:latin typeface="-apple-system"/>
                <a:hlinkClick r:id="rId5" tooltip="Christian symbols"/>
              </a:rPr>
              <a:t>symbol</a:t>
            </a:r>
            <a:r>
              <a:rPr lang="hr-HR" sz="2000" b="0" i="0">
                <a:solidFill>
                  <a:srgbClr val="222222"/>
                </a:solidFill>
                <a:effectLst/>
                <a:latin typeface="-apple-system"/>
              </a:rPr>
              <a:t> of the </a:t>
            </a:r>
            <a:r>
              <a:rPr lang="hr-HR" sz="2000" b="0" i="0" u="none" strike="noStrike">
                <a:solidFill>
                  <a:srgbClr val="6B4BA1"/>
                </a:solidFill>
                <a:effectLst/>
                <a:latin typeface="-apple-system"/>
                <a:hlinkClick r:id="rId6" tooltip="Resurrection of Jesus"/>
              </a:rPr>
              <a:t>resurrection of Jesus</a:t>
            </a:r>
            <a:r>
              <a:rPr lang="hr-HR" sz="2000" b="0" i="0">
                <a:solidFill>
                  <a:srgbClr val="222222"/>
                </a:solidFill>
                <a:effectLst/>
                <a:latin typeface="-apple-system"/>
              </a:rPr>
              <a:t>: the egg symbol was likened to the tomb from which </a:t>
            </a:r>
            <a:r>
              <a:rPr lang="hr-HR" sz="2000" b="0" i="0" u="none" strike="noStrike">
                <a:solidFill>
                  <a:srgbClr val="6B4BA1"/>
                </a:solidFill>
                <a:effectLst/>
                <a:latin typeface="-apple-system"/>
                <a:hlinkClick r:id="rId7" tooltip="Christ"/>
              </a:rPr>
              <a:t>Christ</a:t>
            </a:r>
            <a:r>
              <a:rPr lang="hr-HR" sz="2000" b="0" i="0">
                <a:solidFill>
                  <a:srgbClr val="222222"/>
                </a:solidFill>
                <a:effectLst/>
                <a:latin typeface="-apple-system"/>
              </a:rPr>
              <a:t> arose.</a:t>
            </a:r>
          </a:p>
          <a:p>
            <a:r>
              <a:rPr lang="hr-HR" sz="2000" b="0" i="0">
                <a:solidFill>
                  <a:srgbClr val="222222"/>
                </a:solidFill>
                <a:effectLst/>
                <a:latin typeface="-apple-system"/>
              </a:rPr>
              <a:t>At least since the 17th century the idea of the </a:t>
            </a:r>
            <a:r>
              <a:rPr lang="hr-HR" sz="2000" b="0" i="0" u="none" strike="noStrike">
                <a:solidFill>
                  <a:srgbClr val="6B4BA1"/>
                </a:solidFill>
                <a:effectLst/>
                <a:latin typeface="-apple-system"/>
                <a:hlinkClick r:id="rId8" tooltip="Easter Bunny"/>
              </a:rPr>
              <a:t>Easter Bunny</a:t>
            </a:r>
            <a:r>
              <a:rPr lang="hr-HR" sz="2000" b="0" i="0">
                <a:solidFill>
                  <a:srgbClr val="222222"/>
                </a:solidFill>
                <a:effectLst/>
                <a:latin typeface="-apple-system"/>
              </a:rPr>
              <a:t> to bring the Easter eggs has been known.</a:t>
            </a:r>
          </a:p>
          <a:p>
            <a:endParaRPr lang="sr-Latn-RS" sz="2000"/>
          </a:p>
        </p:txBody>
      </p:sp>
    </p:spTree>
    <p:extLst>
      <p:ext uri="{BB962C8B-B14F-4D97-AF65-F5344CB8AC3E}">
        <p14:creationId xmlns:p14="http://schemas.microsoft.com/office/powerpoint/2010/main" val="2663817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62C4C35-B890-9C49-B304-6D0ECBD8AD2C}"/>
              </a:ext>
            </a:extLst>
          </p:cNvPr>
          <p:cNvSpPr>
            <a:spLocks noGrp="1"/>
          </p:cNvSpPr>
          <p:nvPr>
            <p:ph type="title"/>
          </p:nvPr>
        </p:nvSpPr>
        <p:spPr/>
        <p:txBody>
          <a:bodyPr/>
          <a:lstStyle/>
          <a:p>
            <a:r>
              <a:rPr lang="hr-HR"/>
              <a:t>EGG ROLLING</a:t>
            </a:r>
            <a:endParaRPr lang="sr-Latn-RS"/>
          </a:p>
        </p:txBody>
      </p:sp>
      <p:sp>
        <p:nvSpPr>
          <p:cNvPr id="3" name="Rezervirano mjesto sadržaja 2">
            <a:extLst>
              <a:ext uri="{FF2B5EF4-FFF2-40B4-BE49-F238E27FC236}">
                <a16:creationId xmlns:a16="http://schemas.microsoft.com/office/drawing/2014/main" id="{B59CEFB6-2C15-4F42-841A-3C652D90B145}"/>
              </a:ext>
            </a:extLst>
          </p:cNvPr>
          <p:cNvSpPr>
            <a:spLocks noGrp="1"/>
          </p:cNvSpPr>
          <p:nvPr>
            <p:ph idx="1"/>
          </p:nvPr>
        </p:nvSpPr>
        <p:spPr>
          <a:xfrm>
            <a:off x="677334" y="1788449"/>
            <a:ext cx="8596668" cy="3880773"/>
          </a:xfrm>
        </p:spPr>
        <p:txBody>
          <a:bodyPr>
            <a:normAutofit/>
          </a:bodyPr>
          <a:lstStyle/>
          <a:p>
            <a:r>
              <a:rPr lang="hr-HR" sz="2000" b="1" i="0">
                <a:solidFill>
                  <a:srgbClr val="222222"/>
                </a:solidFill>
                <a:effectLst/>
                <a:latin typeface="-apple-system"/>
              </a:rPr>
              <a:t>Egg rolling</a:t>
            </a:r>
            <a:r>
              <a:rPr lang="hr-HR" sz="2000" b="0" i="0">
                <a:solidFill>
                  <a:srgbClr val="222222"/>
                </a:solidFill>
                <a:effectLst/>
                <a:latin typeface="-apple-system"/>
              </a:rPr>
              <a:t>, or an </a:t>
            </a:r>
            <a:r>
              <a:rPr lang="hr-HR" sz="2000" b="1" i="0">
                <a:solidFill>
                  <a:srgbClr val="222222"/>
                </a:solidFill>
                <a:effectLst/>
                <a:latin typeface="-apple-system"/>
              </a:rPr>
              <a:t>Easter egg roll</a:t>
            </a:r>
            <a:r>
              <a:rPr lang="hr-HR" sz="2000" b="0" i="0">
                <a:solidFill>
                  <a:srgbClr val="222222"/>
                </a:solidFill>
                <a:effectLst/>
                <a:latin typeface="-apple-system"/>
              </a:rPr>
              <a:t> is a traditional game played with </a:t>
            </a:r>
            <a:r>
              <a:rPr lang="hr-HR" sz="2000" b="0" i="0" u="none" strike="noStrike">
                <a:solidFill>
                  <a:srgbClr val="6B4BA1"/>
                </a:solidFill>
                <a:effectLst/>
                <a:latin typeface="-apple-system"/>
                <a:hlinkClick r:id="rId2" tooltip="Egg (food)"/>
              </a:rPr>
              <a:t>eggs</a:t>
            </a:r>
            <a:r>
              <a:rPr lang="hr-HR" sz="2000" b="0" i="0">
                <a:solidFill>
                  <a:srgbClr val="222222"/>
                </a:solidFill>
                <a:effectLst/>
                <a:latin typeface="-apple-system"/>
              </a:rPr>
              <a:t> at </a:t>
            </a:r>
            <a:r>
              <a:rPr lang="hr-HR" sz="2000" b="0" i="0" u="none" strike="noStrike">
                <a:solidFill>
                  <a:srgbClr val="6B4BA1"/>
                </a:solidFill>
                <a:effectLst/>
                <a:latin typeface="-apple-system"/>
                <a:hlinkClick r:id="rId3" tooltip="Easter"/>
              </a:rPr>
              <a:t>Easter</a:t>
            </a:r>
            <a:r>
              <a:rPr lang="hr-HR" sz="2000" b="0" i="0">
                <a:solidFill>
                  <a:srgbClr val="222222"/>
                </a:solidFill>
                <a:effectLst/>
                <a:latin typeface="-apple-system"/>
              </a:rPr>
              <a:t>. Different nations have different versions of the game, usually played with </a:t>
            </a:r>
            <a:r>
              <a:rPr lang="hr-HR" sz="2000" b="0" i="0" u="none" strike="noStrike">
                <a:solidFill>
                  <a:srgbClr val="6B4BA1"/>
                </a:solidFill>
                <a:effectLst/>
                <a:latin typeface="-apple-system"/>
                <a:hlinkClick r:id="rId4" tooltip="Hard-boiled egg"/>
              </a:rPr>
              <a:t>hard-boiled</a:t>
            </a:r>
            <a:r>
              <a:rPr lang="hr-HR" sz="2000" b="0" i="0">
                <a:solidFill>
                  <a:srgbClr val="222222"/>
                </a:solidFill>
                <a:effectLst/>
                <a:latin typeface="-apple-system"/>
              </a:rPr>
              <a:t>, </a:t>
            </a:r>
            <a:r>
              <a:rPr lang="hr-HR" sz="2000" b="0" i="0" u="none" strike="noStrike">
                <a:solidFill>
                  <a:srgbClr val="6B4BA1"/>
                </a:solidFill>
                <a:effectLst/>
                <a:latin typeface="-apple-system"/>
                <a:hlinkClick r:id="rId5" tooltip="Decorated egg"/>
              </a:rPr>
              <a:t>decorated eggs</a:t>
            </a:r>
            <a:r>
              <a:rPr lang="hr-HR" sz="2000" b="0" i="0">
                <a:solidFill>
                  <a:srgbClr val="222222"/>
                </a:solidFill>
                <a:effectLst/>
                <a:latin typeface="-apple-system"/>
              </a:rPr>
              <a:t>.</a:t>
            </a:r>
          </a:p>
          <a:p>
            <a:r>
              <a:rPr lang="hr-HR" sz="2000" b="0" i="0">
                <a:solidFill>
                  <a:srgbClr val="222222"/>
                </a:solidFill>
                <a:effectLst/>
                <a:latin typeface="-apple-system"/>
              </a:rPr>
              <a:t>Egg rolling has been a tradition at Avenham Park for hundreds of years, but in recent years chocolate eggs have been used.</a:t>
            </a:r>
          </a:p>
          <a:p>
            <a:r>
              <a:rPr lang="hr-HR" sz="2000" b="0" i="0">
                <a:solidFill>
                  <a:srgbClr val="222222"/>
                </a:solidFill>
                <a:effectLst/>
                <a:latin typeface="-apple-system"/>
              </a:rPr>
              <a:t>This tradition, along with others, such as what had become the </a:t>
            </a:r>
            <a:r>
              <a:rPr lang="hr-HR" sz="2000" b="0" i="0" u="none" strike="noStrike">
                <a:solidFill>
                  <a:srgbClr val="6B4BA1"/>
                </a:solidFill>
                <a:effectLst/>
                <a:latin typeface="-apple-system"/>
                <a:hlinkClick r:id="rId6" tooltip="Easter Bunny"/>
              </a:rPr>
              <a:t>Easter Bunny</a:t>
            </a:r>
            <a:r>
              <a:rPr lang="hr-HR" sz="2000" b="0" i="0">
                <a:solidFill>
                  <a:srgbClr val="222222"/>
                </a:solidFill>
                <a:effectLst/>
                <a:latin typeface="-apple-system"/>
              </a:rPr>
              <a:t>, were taken to the </a:t>
            </a:r>
            <a:r>
              <a:rPr lang="hr-HR" sz="2000" b="0" i="0" u="none" strike="noStrike">
                <a:solidFill>
                  <a:srgbClr val="6B4BA1"/>
                </a:solidFill>
                <a:effectLst/>
                <a:latin typeface="-apple-system"/>
                <a:hlinkClick r:id="rId7" tooltip="New World"/>
              </a:rPr>
              <a:t>New World</a:t>
            </a:r>
            <a:r>
              <a:rPr lang="hr-HR" sz="2000" b="0" i="0">
                <a:solidFill>
                  <a:srgbClr val="222222"/>
                </a:solidFill>
                <a:effectLst/>
                <a:latin typeface="-apple-system"/>
              </a:rPr>
              <a:t> by European settlers.</a:t>
            </a:r>
            <a:endParaRPr lang="sr-Latn-RS" sz="2000"/>
          </a:p>
        </p:txBody>
      </p:sp>
    </p:spTree>
    <p:extLst>
      <p:ext uri="{BB962C8B-B14F-4D97-AF65-F5344CB8AC3E}">
        <p14:creationId xmlns:p14="http://schemas.microsoft.com/office/powerpoint/2010/main" val="295033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21E6A6E-98D0-C040-BC0C-ECE6F253B6DA}"/>
              </a:ext>
            </a:extLst>
          </p:cNvPr>
          <p:cNvSpPr>
            <a:spLocks noGrp="1"/>
          </p:cNvSpPr>
          <p:nvPr>
            <p:ph type="title"/>
          </p:nvPr>
        </p:nvSpPr>
        <p:spPr/>
        <p:txBody>
          <a:bodyPr>
            <a:normAutofit/>
          </a:bodyPr>
          <a:lstStyle/>
          <a:p>
            <a:r>
              <a:rPr lang="hr-HR" sz="5400"/>
              <a:t>EGG TAPPING</a:t>
            </a:r>
            <a:endParaRPr lang="sr-Latn-RS" sz="5400"/>
          </a:p>
        </p:txBody>
      </p:sp>
      <p:sp>
        <p:nvSpPr>
          <p:cNvPr id="3" name="Rezervirano mjesto sadržaja 2">
            <a:extLst>
              <a:ext uri="{FF2B5EF4-FFF2-40B4-BE49-F238E27FC236}">
                <a16:creationId xmlns:a16="http://schemas.microsoft.com/office/drawing/2014/main" id="{9299BC71-85D3-FD49-823F-03383191CA40}"/>
              </a:ext>
            </a:extLst>
          </p:cNvPr>
          <p:cNvSpPr>
            <a:spLocks noGrp="1"/>
          </p:cNvSpPr>
          <p:nvPr>
            <p:ph idx="1"/>
          </p:nvPr>
        </p:nvSpPr>
        <p:spPr/>
        <p:txBody>
          <a:bodyPr>
            <a:normAutofit/>
          </a:bodyPr>
          <a:lstStyle/>
          <a:p>
            <a:r>
              <a:rPr lang="hr-HR" sz="2000" b="1" i="0">
                <a:solidFill>
                  <a:srgbClr val="222222"/>
                </a:solidFill>
                <a:effectLst/>
                <a:latin typeface="-apple-system"/>
              </a:rPr>
              <a:t>Egg tapping</a:t>
            </a:r>
            <a:r>
              <a:rPr lang="hr-HR" sz="2000" b="0" i="0">
                <a:solidFill>
                  <a:srgbClr val="222222"/>
                </a:solidFill>
                <a:effectLst/>
                <a:latin typeface="-apple-system"/>
              </a:rPr>
              <a:t>, or also known as </a:t>
            </a:r>
            <a:r>
              <a:rPr lang="hr-HR" sz="2000" b="1" i="0">
                <a:solidFill>
                  <a:srgbClr val="222222"/>
                </a:solidFill>
                <a:effectLst/>
                <a:latin typeface="-apple-system"/>
              </a:rPr>
              <a:t>egg fight</a:t>
            </a:r>
            <a:r>
              <a:rPr lang="hr-HR" sz="2000" b="0" i="0">
                <a:solidFill>
                  <a:srgbClr val="222222"/>
                </a:solidFill>
                <a:effectLst/>
                <a:latin typeface="-apple-system"/>
              </a:rPr>
              <a:t>, </a:t>
            </a:r>
            <a:r>
              <a:rPr lang="hr-HR" sz="2000" b="1" i="0">
                <a:solidFill>
                  <a:srgbClr val="222222"/>
                </a:solidFill>
                <a:effectLst/>
                <a:latin typeface="-apple-system"/>
              </a:rPr>
              <a:t>egg knocking</a:t>
            </a:r>
            <a:r>
              <a:rPr lang="hr-HR" sz="2000" b="0" i="0">
                <a:solidFill>
                  <a:srgbClr val="222222"/>
                </a:solidFill>
                <a:effectLst/>
                <a:latin typeface="-apple-system"/>
              </a:rPr>
              <a:t>, </a:t>
            </a:r>
            <a:r>
              <a:rPr lang="hr-HR" sz="2000" b="1" i="0">
                <a:solidFill>
                  <a:srgbClr val="222222"/>
                </a:solidFill>
                <a:effectLst/>
                <a:latin typeface="-apple-system"/>
              </a:rPr>
              <a:t>egg pacqueing</a:t>
            </a:r>
            <a:r>
              <a:rPr lang="hr-HR" sz="2000" b="0" i="0">
                <a:solidFill>
                  <a:srgbClr val="222222"/>
                </a:solidFill>
                <a:effectLst/>
                <a:latin typeface="-apple-system"/>
              </a:rPr>
              <a:t>, </a:t>
            </a:r>
            <a:r>
              <a:rPr lang="hr-HR" sz="2000" b="1" i="0">
                <a:solidFill>
                  <a:srgbClr val="222222"/>
                </a:solidFill>
                <a:effectLst/>
                <a:latin typeface="-apple-system"/>
              </a:rPr>
              <a:t>egg boxing</a:t>
            </a:r>
            <a:r>
              <a:rPr lang="hr-HR" sz="2000" b="0" i="0">
                <a:solidFill>
                  <a:srgbClr val="222222"/>
                </a:solidFill>
                <a:effectLst/>
                <a:latin typeface="-apple-system"/>
              </a:rPr>
              <a:t>, </a:t>
            </a:r>
            <a:r>
              <a:rPr lang="hr-HR" sz="2000" b="1" i="0">
                <a:solidFill>
                  <a:srgbClr val="222222"/>
                </a:solidFill>
                <a:effectLst/>
                <a:latin typeface="-apple-system"/>
              </a:rPr>
              <a:t>egg picking</a:t>
            </a:r>
            <a:r>
              <a:rPr lang="hr-HR" sz="2000" b="0" i="0">
                <a:solidFill>
                  <a:srgbClr val="222222"/>
                </a:solidFill>
                <a:effectLst/>
                <a:latin typeface="-apple-system"/>
              </a:rPr>
              <a:t>, </a:t>
            </a:r>
            <a:r>
              <a:rPr lang="hr-HR" sz="2000" b="1" i="0">
                <a:solidFill>
                  <a:srgbClr val="222222"/>
                </a:solidFill>
                <a:effectLst/>
                <a:latin typeface="-apple-system"/>
              </a:rPr>
              <a:t>egg chucking.</a:t>
            </a:r>
          </a:p>
          <a:p>
            <a:r>
              <a:rPr lang="hr-HR" sz="2000" b="0" i="0">
                <a:solidFill>
                  <a:srgbClr val="222222"/>
                </a:solidFill>
                <a:effectLst/>
                <a:latin typeface="-apple-system"/>
              </a:rPr>
              <a:t>The rule of the game is simple. One holds a </a:t>
            </a:r>
            <a:r>
              <a:rPr lang="hr-HR" sz="2000" b="0" i="0" u="none" strike="noStrike">
                <a:solidFill>
                  <a:srgbClr val="6B4BA1"/>
                </a:solidFill>
                <a:effectLst/>
                <a:latin typeface="-apple-system"/>
                <a:hlinkClick r:id="rId2" tooltip="Hard-boiled egg"/>
              </a:rPr>
              <a:t>hard-boiled egg</a:t>
            </a:r>
            <a:r>
              <a:rPr lang="hr-HR" sz="2000" b="0" i="0">
                <a:solidFill>
                  <a:srgbClr val="222222"/>
                </a:solidFill>
                <a:effectLst/>
                <a:latin typeface="-apple-system"/>
              </a:rPr>
              <a:t> and taps the egg of another participant with one's own egg intending to break the other's, without breaking one's own.</a:t>
            </a:r>
          </a:p>
          <a:p>
            <a:r>
              <a:rPr lang="hr-HR" sz="2000" b="0" i="0">
                <a:solidFill>
                  <a:srgbClr val="222222"/>
                </a:solidFill>
                <a:effectLst/>
                <a:latin typeface="-apple-system"/>
              </a:rPr>
              <a:t>In England, the game is played between pairs of competitors who repeatedly knock the pointed ends of their eggs together until one of the eggs cracks; the overall winner is the one whose egg succeeds in breaking the greatest number of other eggs. The world egg-jarping championships have been held each Easter Sunday.</a:t>
            </a:r>
            <a:endParaRPr lang="sr-Latn-RS" sz="2000"/>
          </a:p>
        </p:txBody>
      </p:sp>
    </p:spTree>
    <p:extLst>
      <p:ext uri="{BB962C8B-B14F-4D97-AF65-F5344CB8AC3E}">
        <p14:creationId xmlns:p14="http://schemas.microsoft.com/office/powerpoint/2010/main" val="3618342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Slika 3">
            <a:extLst>
              <a:ext uri="{FF2B5EF4-FFF2-40B4-BE49-F238E27FC236}">
                <a16:creationId xmlns:a16="http://schemas.microsoft.com/office/drawing/2014/main" id="{2AEE9A01-75AD-D64F-93EA-FACF95F6181C}"/>
              </a:ext>
            </a:extLst>
          </p:cNvPr>
          <p:cNvPicPr>
            <a:picLocks noChangeAspect="1"/>
          </p:cNvPicPr>
          <p:nvPr/>
        </p:nvPicPr>
        <p:blipFill rotWithShape="1">
          <a:blip r:embed="rId2"/>
          <a:srcRect t="16673" b="27077"/>
          <a:stretch/>
        </p:blipFill>
        <p:spPr>
          <a:xfrm>
            <a:off x="20" y="10"/>
            <a:ext cx="12191980" cy="6857990"/>
          </a:xfrm>
          <a:prstGeom prst="rect">
            <a:avLst/>
          </a:prstGeom>
        </p:spPr>
      </p:pic>
    </p:spTree>
    <p:extLst>
      <p:ext uri="{BB962C8B-B14F-4D97-AF65-F5344CB8AC3E}">
        <p14:creationId xmlns:p14="http://schemas.microsoft.com/office/powerpoint/2010/main" val="3310181580"/>
      </p:ext>
    </p:extLst>
  </p:cSld>
  <p:clrMapOvr>
    <a:masterClrMapping/>
  </p:clrMapOvr>
</p:sld>
</file>

<file path=ppt/theme/theme1.xml><?xml version="1.0" encoding="utf-8"?>
<a:theme xmlns:a="http://schemas.openxmlformats.org/drawingml/2006/main" name="Fas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C91D6E295FBE4ABAC8C3AAF5463307" ma:contentTypeVersion="8" ma:contentTypeDescription="Create a new document." ma:contentTypeScope="" ma:versionID="ebc265e4898155a2348cf5edb40d62f6">
  <xsd:schema xmlns:xsd="http://www.w3.org/2001/XMLSchema" xmlns:xs="http://www.w3.org/2001/XMLSchema" xmlns:p="http://schemas.microsoft.com/office/2006/metadata/properties" xmlns:ns2="cd51f2ab-cbb5-494d-b4dd-4c81dddaf117" targetNamespace="http://schemas.microsoft.com/office/2006/metadata/properties" ma:root="true" ma:fieldsID="7896b3e5176ea8b256248ff8931a95f5" ns2:_="">
    <xsd:import namespace="cd51f2ab-cbb5-494d-b4dd-4c81dddaf1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51f2ab-cbb5-494d-b4dd-4c81dddaf1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1C5573-BEB6-4BBA-BBC5-90A91ED81F55}"/>
</file>

<file path=customXml/itemProps2.xml><?xml version="1.0" encoding="utf-8"?>
<ds:datastoreItem xmlns:ds="http://schemas.openxmlformats.org/officeDocument/2006/customXml" ds:itemID="{B27C3AE0-1EAF-4342-B8CB-13F669FABAB7}"/>
</file>

<file path=customXml/itemProps3.xml><?xml version="1.0" encoding="utf-8"?>
<ds:datastoreItem xmlns:ds="http://schemas.openxmlformats.org/officeDocument/2006/customXml" ds:itemID="{AAC23563-7773-44AF-B1B2-0576992BD5DF}"/>
</file>

<file path=docProps/app.xml><?xml version="1.0" encoding="utf-8"?>
<Properties xmlns="http://schemas.openxmlformats.org/officeDocument/2006/extended-properties" xmlns:vt="http://schemas.openxmlformats.org/officeDocument/2006/docPropsVTypes">
  <Application>Microsoft Office PowerPoint</Application>
  <PresentationFormat>Široki zaslon</PresentationFormat>
  <Slides>6</Slides>
  <Notes>0</Notes>
  <HiddenSlides>0</HiddenSlides>
  <ScaleCrop>false</ScaleCrop>
  <HeadingPairs>
    <vt:vector size="4" baseType="variant">
      <vt:variant>
        <vt:lpstr>Tema</vt:lpstr>
      </vt:variant>
      <vt:variant>
        <vt:i4>1</vt:i4>
      </vt:variant>
      <vt:variant>
        <vt:lpstr>Naslovi slajdova</vt:lpstr>
      </vt:variant>
      <vt:variant>
        <vt:i4>6</vt:i4>
      </vt:variant>
    </vt:vector>
  </HeadingPairs>
  <TitlesOfParts>
    <vt:vector size="7" baseType="lpstr">
      <vt:lpstr>Faseta</vt:lpstr>
      <vt:lpstr>EASTER</vt:lpstr>
      <vt:lpstr>EGG HUNT</vt:lpstr>
      <vt:lpstr>HISTORY</vt:lpstr>
      <vt:lpstr>EGG ROLLING</vt:lpstr>
      <vt:lpstr>EGG TAPPING</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dc:title>
  <dc:creator>Dora Ćurić - Jazvić</dc:creator>
  <cp:lastModifiedBy>Dora Ćurić - Jazvić</cp:lastModifiedBy>
  <cp:revision>5</cp:revision>
  <dcterms:created xsi:type="dcterms:W3CDTF">2020-04-08T08:06:14Z</dcterms:created>
  <dcterms:modified xsi:type="dcterms:W3CDTF">2020-04-08T08:49:53Z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0x010100B6C91D6E295FBE4ABAC8C3AAF5463307</vt:lpwstr>
  </property>
</Properties>
</file>